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2"/>
  </p:notesMasterIdLst>
  <p:handoutMasterIdLst>
    <p:handoutMasterId r:id="rId23"/>
  </p:handoutMasterIdLst>
  <p:sldIdLst>
    <p:sldId id="258" r:id="rId2"/>
    <p:sldId id="283" r:id="rId3"/>
    <p:sldId id="267" r:id="rId4"/>
    <p:sldId id="278" r:id="rId5"/>
    <p:sldId id="280" r:id="rId6"/>
    <p:sldId id="281" r:id="rId7"/>
    <p:sldId id="282" r:id="rId8"/>
    <p:sldId id="272" r:id="rId9"/>
    <p:sldId id="268" r:id="rId10"/>
    <p:sldId id="277" r:id="rId11"/>
    <p:sldId id="284" r:id="rId12"/>
    <p:sldId id="285" r:id="rId13"/>
    <p:sldId id="287" r:id="rId14"/>
    <p:sldId id="288" r:id="rId15"/>
    <p:sldId id="273" r:id="rId16"/>
    <p:sldId id="276" r:id="rId17"/>
    <p:sldId id="286" r:id="rId18"/>
    <p:sldId id="271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B8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485" autoAdjust="0"/>
    <p:restoredTop sz="94624" autoAdjust="0"/>
  </p:normalViewPr>
  <p:slideViewPr>
    <p:cSldViewPr snapToGrid="0">
      <p:cViewPr varScale="1">
        <p:scale>
          <a:sx n="69" d="100"/>
          <a:sy n="69" d="100"/>
        </p:scale>
        <p:origin x="-798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6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280" y="7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C86FF-E613-402C-853D-64C6BB891164}" type="datetimeFigureOut">
              <a:rPr lang="en-IN" smtClean="0"/>
              <a:pPr/>
              <a:t>19-01-2019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0F5C4-A4D0-42C7-8C56-B537F444773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172105203"/>
      </p:ext>
    </p:extLst>
  </p:cSld>
  <p:clrMap bg1="dk1" tx1="lt1" bg2="dk2" tx2="lt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C1A36-D7E3-4BA5-8488-9A07B020C4F8}" type="datetimeFigureOut">
              <a:rPr lang="en-IN" smtClean="0"/>
              <a:pPr/>
              <a:t>19-01-2019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C9CE6-9E41-4019-B98D-551818EF3E0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79098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C9CE6-9E41-4019-B98D-551818EF3E04}" type="slidenum">
              <a:rPr lang="en-IN" smtClean="0"/>
              <a:pPr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148149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C9CE6-9E41-4019-B98D-551818EF3E04}" type="slidenum">
              <a:rPr lang="en-IN" smtClean="0"/>
              <a:pPr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0767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C9CE6-9E41-4019-B98D-551818EF3E04}" type="slidenum">
              <a:rPr lang="en-IN" smtClean="0"/>
              <a:pPr/>
              <a:t>13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2227" y="4803346"/>
            <a:ext cx="10587547" cy="763525"/>
          </a:xfrm>
          <a:effectLst/>
        </p:spPr>
        <p:txBody>
          <a:bodyPr>
            <a:noAutofit/>
          </a:bodyPr>
          <a:lstStyle>
            <a:lvl1pPr algn="ctr">
              <a:defRPr sz="6000">
                <a:solidFill>
                  <a:srgbClr val="FFFF00"/>
                </a:solidFill>
                <a:latin typeface="Bodoni MT Condensed" panose="020706060806060202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227" y="5566871"/>
            <a:ext cx="10587547" cy="45811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3B96-761C-4C31-BAF8-8303FB69D776}" type="datetimeFigureOut">
              <a:rPr lang="en-IN" smtClean="0"/>
              <a:pPr/>
              <a:t>19-01-2019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FF0D-1A65-460B-9912-7EE495BDB05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559320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3B96-761C-4C31-BAF8-8303FB69D776}" type="datetimeFigureOut">
              <a:rPr lang="en-IN" smtClean="0"/>
              <a:pPr/>
              <a:t>19-01-2019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FF0D-1A65-460B-9912-7EE495BDB05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076172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SWACH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3B96-761C-4C31-BAF8-8303FB69D776}" type="datetimeFigureOut">
              <a:rPr lang="en-IN" smtClean="0"/>
              <a:pPr/>
              <a:t>19-01-2019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FF0D-1A65-460B-9912-7EE495BDB05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174288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3B96-761C-4C31-BAF8-8303FB69D776}" type="datetimeFigureOut">
              <a:rPr lang="en-IN" smtClean="0"/>
              <a:pPr/>
              <a:t>19-01-2019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FF0D-1A65-460B-9912-7EE495BDB05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03364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0742C-3D37-49D6-AB19-17E50C45C649}" type="datetimeFigureOut">
              <a:rPr lang="en-IN" smtClean="0"/>
              <a:pPr/>
              <a:t>19-01-2019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3ED6E-D7F5-448D-B3DE-3025B89202B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511946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20" y="1291130"/>
            <a:ext cx="10972800" cy="610820"/>
          </a:xfrm>
          <a:noFill/>
        </p:spPr>
        <p:txBody>
          <a:bodyPr>
            <a:noAutofit/>
          </a:bodyPr>
          <a:lstStyle>
            <a:lvl1pPr algn="l">
              <a:defRPr sz="4400">
                <a:solidFill>
                  <a:srgbClr val="FFFF00"/>
                </a:solidFill>
                <a:latin typeface="Bodoni MT Condensed" panose="020706060806060202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620" y="2054655"/>
            <a:ext cx="10972800" cy="391880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3B96-761C-4C31-BAF8-8303FB69D776}" type="datetimeFigureOut">
              <a:rPr lang="en-IN" smtClean="0"/>
              <a:pPr/>
              <a:t>19-01-2019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FF0D-1A65-460B-9912-7EE495BDB05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090245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685" y="374901"/>
            <a:ext cx="8744107" cy="610820"/>
          </a:xfrm>
          <a:noFill/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rgbClr val="FFFF00"/>
                </a:solidFill>
                <a:latin typeface="Bodoni MT Condensed" panose="020706060806060202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687" y="1138425"/>
            <a:ext cx="8744107" cy="427574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3B96-761C-4C31-BAF8-8303FB69D776}" type="datetimeFigureOut">
              <a:rPr lang="en-IN" smtClean="0"/>
              <a:pPr/>
              <a:t>19-01-2019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FF0D-1A65-460B-9912-7EE495BDB05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771093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3B96-761C-4C31-BAF8-8303FB69D776}" type="datetimeFigureOut">
              <a:rPr lang="en-IN" smtClean="0"/>
              <a:pPr/>
              <a:t>19-01-2019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FF0D-1A65-460B-9912-7EE495BDB05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736080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33015"/>
            <a:ext cx="10972800" cy="5846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3B96-761C-4C31-BAF8-8303FB69D776}" type="datetimeFigureOut">
              <a:rPr lang="en-IN" smtClean="0"/>
              <a:pPr/>
              <a:t>19-01-2019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FF0D-1A65-460B-9912-7EE495BDB05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547033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20" y="1291130"/>
            <a:ext cx="10972800" cy="532180"/>
          </a:xfrm>
          <a:noFill/>
        </p:spPr>
        <p:txBody>
          <a:bodyPr>
            <a:normAutofit/>
          </a:bodyPr>
          <a:lstStyle>
            <a:lvl1pPr algn="l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8620" y="1882907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620" y="2512770"/>
            <a:ext cx="5386917" cy="303505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388" y="1882907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388" y="2512770"/>
            <a:ext cx="5389033" cy="303505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3B96-761C-4C31-BAF8-8303FB69D776}" type="datetimeFigureOut">
              <a:rPr lang="en-IN" smtClean="0"/>
              <a:pPr/>
              <a:t>19-01-2019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FF0D-1A65-460B-9912-7EE495BDB05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069372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rgbClr val="FFFF00"/>
                </a:solidFill>
                <a:latin typeface="Bodoni MT Condensed" panose="020706060806060202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3B96-761C-4C31-BAF8-8303FB69D776}" type="datetimeFigureOut">
              <a:rPr lang="en-IN" smtClean="0"/>
              <a:pPr/>
              <a:t>19-01-2019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FF0D-1A65-460B-9912-7EE495BDB05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305653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3B96-761C-4C31-BAF8-8303FB69D776}" type="datetimeFigureOut">
              <a:rPr lang="en-IN" smtClean="0"/>
              <a:pPr/>
              <a:t>19-01-2019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FF0D-1A65-460B-9912-7EE495BDB05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037760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3B96-761C-4C31-BAF8-8303FB69D776}" type="datetimeFigureOut">
              <a:rPr lang="en-IN" smtClean="0"/>
              <a:pPr/>
              <a:t>19-01-2019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FF0D-1A65-460B-9912-7EE495BDB05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790301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tile tx="0" ty="-63500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A3B96-761C-4C31-BAF8-8303FB69D776}" type="datetimeFigureOut">
              <a:rPr lang="en-IN" smtClean="0"/>
              <a:pPr/>
              <a:t>19-01-2019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CFF0D-1A65-460B-9912-7EE495BDB056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4C5BC31-5432-4790-95D7-35E169F25ABB}"/>
              </a:ext>
            </a:extLst>
          </p:cNvPr>
          <p:cNvSpPr txBox="1"/>
          <p:nvPr userDrawn="1"/>
        </p:nvSpPr>
        <p:spPr>
          <a:xfrm>
            <a:off x="264966" y="6475640"/>
            <a:ext cx="4500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©Swachha, All Rights Reserved</a:t>
            </a:r>
            <a:endParaRPr lang="en-IN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7402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 xmlns="">
                  <a14:imgLayer r:embed="rId4"/>
                </a14:imgProps>
              </a:ext>
            </a:extLst>
          </a:blip>
          <a:srcRect/>
          <a:tile tx="0" ty="3810000" sx="100000" sy="10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FADB999F-0EC0-47E9-94E8-5CB4334E3A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18948284"/>
              </p:ext>
            </p:extLst>
          </p:nvPr>
        </p:nvGraphicFramePr>
        <p:xfrm>
          <a:off x="8651629" y="4132118"/>
          <a:ext cx="3264279" cy="863886"/>
        </p:xfrm>
        <a:graphic>
          <a:graphicData uri="http://schemas.openxmlformats.org/presentationml/2006/ole">
            <p:oleObj spid="_x0000_s1032" name="CorelDRAW" r:id="rId5" imgW="28257120" imgH="7494840" progId="CorelDraw.Graphic.17">
              <p:embed/>
            </p:oleObj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A6DC055-BA8F-4B79-83F1-A72DE2E910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624" y="3861180"/>
            <a:ext cx="1899140" cy="1547462"/>
          </a:xfrm>
          <a:prstGeom prst="rect">
            <a:avLst/>
          </a:prstGeom>
        </p:spPr>
      </p:pic>
      <p:pic>
        <p:nvPicPr>
          <p:cNvPr id="4" name="Picture 3" descr="sip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9073" y="201198"/>
            <a:ext cx="1693069" cy="2429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1502" y="2769103"/>
            <a:ext cx="11196142" cy="1015663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SHIDIMO INTERAUX PVT. LTD.</a:t>
            </a:r>
            <a:endParaRPr lang="en-IN" sz="6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5791200"/>
            <a:ext cx="5606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Monotype Corsiva" pitchFamily="66" charset="0"/>
              </a:rPr>
              <a:t>Quality….  an Obsession with us</a:t>
            </a:r>
            <a:endParaRPr lang="en-IN" sz="360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21594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954CDE-43AE-48C0-A14F-C0648EB8C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059" y="0"/>
            <a:ext cx="10972800" cy="1143000"/>
          </a:xfrm>
        </p:spPr>
        <p:txBody>
          <a:bodyPr/>
          <a:lstStyle/>
          <a:p>
            <a:pPr algn="l"/>
            <a:r>
              <a:rPr lang="en-US" sz="4400" b="1" kern="12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SHIDIMO INTERAUX PVT. LTD.</a:t>
            </a:r>
            <a:endParaRPr lang="en-IN" dirty="0">
              <a:solidFill>
                <a:srgbClr val="FF0000"/>
              </a:solidFill>
              <a:latin typeface="Acto Medium" panose="02000603060000020004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28E2F4-9027-42E0-9D2B-CB811CB900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147" y="1892879"/>
            <a:ext cx="8975908" cy="50393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I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Current production capacity is </a:t>
            </a:r>
            <a:r>
              <a:rPr lang="en-I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300 TPA</a:t>
            </a:r>
            <a:endParaRPr lang="en-IN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IN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51DB9E2-B29C-45A7-BF72-022B0B5E31BE}"/>
              </a:ext>
            </a:extLst>
          </p:cNvPr>
          <p:cNvSpPr txBox="1"/>
          <p:nvPr/>
        </p:nvSpPr>
        <p:spPr>
          <a:xfrm>
            <a:off x="779106" y="1194936"/>
            <a:ext cx="682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MANUFACTURING FACILITY </a:t>
            </a:r>
            <a:endParaRPr lang="en-I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20181013_114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092" y="2479965"/>
            <a:ext cx="6068290" cy="3815388"/>
          </a:xfrm>
          <a:prstGeom prst="rect">
            <a:avLst/>
          </a:prstGeom>
        </p:spPr>
      </p:pic>
      <p:pic>
        <p:nvPicPr>
          <p:cNvPr id="7" name="Picture 6" descr="20181013_1144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1527" y="2466109"/>
            <a:ext cx="5685335" cy="386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3676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DSCN0032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7400925" y="0"/>
            <a:ext cx="4386263" cy="3289697"/>
          </a:xfrm>
        </p:spPr>
      </p:pic>
      <p:pic>
        <p:nvPicPr>
          <p:cNvPr id="5" name="Picture 4" descr="DSCN00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5299" y="3184312"/>
            <a:ext cx="4898251" cy="3673688"/>
          </a:xfrm>
          <a:prstGeom prst="rect">
            <a:avLst/>
          </a:prstGeom>
        </p:spPr>
      </p:pic>
      <p:pic>
        <p:nvPicPr>
          <p:cNvPr id="6" name="Picture 5" descr="DSCN00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16042" y="3493915"/>
            <a:ext cx="4485446" cy="3364085"/>
          </a:xfrm>
          <a:prstGeom prst="rect">
            <a:avLst/>
          </a:prstGeom>
        </p:spPr>
      </p:pic>
      <p:pic>
        <p:nvPicPr>
          <p:cNvPr id="7" name="Picture 6" descr="20181013_1145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6260376" cy="3043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20181013_132854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421716" y="3273685"/>
            <a:ext cx="7373448" cy="3584315"/>
          </a:xfrm>
        </p:spPr>
      </p:pic>
      <p:pic>
        <p:nvPicPr>
          <p:cNvPr id="6" name="Picture 5" descr="20181013_1329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6982691" cy="3394364"/>
          </a:xfrm>
          <a:prstGeom prst="rect">
            <a:avLst/>
          </a:prstGeom>
        </p:spPr>
      </p:pic>
      <p:pic>
        <p:nvPicPr>
          <p:cNvPr id="5" name="Picture 4" descr="20181013_1329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10298" y="0"/>
            <a:ext cx="7381702" cy="35883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Vaishal\Pictures\Factory Photos\20181013_1153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624659" cy="3721100"/>
          </a:xfrm>
          <a:prstGeom prst="rect">
            <a:avLst/>
          </a:prstGeom>
          <a:noFill/>
        </p:spPr>
      </p:pic>
      <p:pic>
        <p:nvPicPr>
          <p:cNvPr id="20483" name="Picture 3" descr="D:\Vaishal\Pictures\Factory Photos\20181013_1153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754437"/>
            <a:ext cx="12967855" cy="35525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1013_1154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841540" y="192846"/>
            <a:ext cx="7711299" cy="5619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954CDE-43AE-48C0-A14F-C0648EB8C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059" y="0"/>
            <a:ext cx="10972800" cy="1143000"/>
          </a:xfrm>
        </p:spPr>
        <p:txBody>
          <a:bodyPr/>
          <a:lstStyle/>
          <a:p>
            <a:pPr algn="l"/>
            <a:r>
              <a:rPr lang="en-US" sz="4400" b="1" kern="12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SHIDIMO INTERAUX PVT. LTD.</a:t>
            </a:r>
            <a:endParaRPr lang="en-IN" dirty="0">
              <a:solidFill>
                <a:srgbClr val="FF0000"/>
              </a:solidFill>
              <a:latin typeface="Acto Medium" panose="02000603060000020004" pitchFamily="50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3"/>
          </p:nvPr>
        </p:nvGraphicFramePr>
        <p:xfrm>
          <a:off x="779463" y="1994460"/>
          <a:ext cx="10394949" cy="3657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464983"/>
                <a:gridCol w="3464983"/>
                <a:gridCol w="3464983"/>
              </a:tblGrid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ACID YELLOW 17</a:t>
                      </a:r>
                      <a:endParaRPr lang="en-IN" sz="2400" b="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ACID YELLOW 19</a:t>
                      </a:r>
                      <a:endParaRPr lang="en-IN" sz="2400" b="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ACID YELLOW 42</a:t>
                      </a:r>
                      <a:endParaRPr lang="en-IN" sz="2400" b="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ACID ORANGE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10</a:t>
                      </a:r>
                      <a:endParaRPr lang="en-I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ACID ORANGE 24</a:t>
                      </a:r>
                      <a:endParaRPr lang="en-I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ACID ORANGE 116</a:t>
                      </a:r>
                      <a:endParaRPr lang="en-I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ACID RED 1</a:t>
                      </a:r>
                      <a:endParaRPr lang="en-I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ACID RED 97</a:t>
                      </a:r>
                      <a:endParaRPr lang="en-I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ACID RED 88</a:t>
                      </a:r>
                      <a:endParaRPr lang="en-I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ACID RED 119</a:t>
                      </a:r>
                      <a:endParaRPr lang="en-I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ACID RED 131</a:t>
                      </a:r>
                      <a:endParaRPr lang="en-I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ACID RED 449</a:t>
                      </a:r>
                      <a:endParaRPr lang="en-I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ACID VIOLET 54</a:t>
                      </a:r>
                      <a:endParaRPr lang="en-I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ACID BLUE 92</a:t>
                      </a:r>
                      <a:endParaRPr lang="en-I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ACID BLUE 113</a:t>
                      </a:r>
                      <a:endParaRPr lang="en-I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ACID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BLUE 359</a:t>
                      </a:r>
                      <a:endParaRPr lang="en-I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ACID BLACK 1</a:t>
                      </a:r>
                      <a:endParaRPr lang="en-I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ACID BLACK 24</a:t>
                      </a:r>
                      <a:endParaRPr lang="en-I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ACID BLACK 194</a:t>
                      </a:r>
                      <a:endParaRPr lang="en-I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ACID BLACK 210</a:t>
                      </a:r>
                      <a:endParaRPr lang="en-I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ACID BLACK 234</a:t>
                      </a:r>
                      <a:endParaRPr lang="en-I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MORDANT BLACK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11</a:t>
                      </a:r>
                      <a:endParaRPr lang="en-I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DIRECT RED 81</a:t>
                      </a:r>
                      <a:endParaRPr lang="en-I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endParaRPr lang="en-I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51DB9E2-B29C-45A7-BF72-022B0B5E31BE}"/>
              </a:ext>
            </a:extLst>
          </p:cNvPr>
          <p:cNvSpPr txBox="1"/>
          <p:nvPr/>
        </p:nvSpPr>
        <p:spPr>
          <a:xfrm>
            <a:off x="4442008" y="1222646"/>
            <a:ext cx="3307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PRODUCT LIST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151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954CDE-43AE-48C0-A14F-C0648EB8C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059" y="0"/>
            <a:ext cx="10972800" cy="1143000"/>
          </a:xfrm>
        </p:spPr>
        <p:txBody>
          <a:bodyPr/>
          <a:lstStyle/>
          <a:p>
            <a:pPr algn="l"/>
            <a:r>
              <a:rPr lang="en-US" sz="4400" b="1" kern="12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SHIDIMO INTERAUX PVT. LTD.</a:t>
            </a:r>
            <a:endParaRPr lang="en-IN" dirty="0">
              <a:solidFill>
                <a:srgbClr val="FF0000"/>
              </a:solidFill>
              <a:latin typeface="Acto Medium" panose="02000603060000020004" pitchFamily="50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3"/>
          </p:nvPr>
        </p:nvGraphicFramePr>
        <p:xfrm>
          <a:off x="2551041" y="2520950"/>
          <a:ext cx="7089919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8974"/>
                <a:gridCol w="429491"/>
                <a:gridCol w="3671454"/>
              </a:tblGrid>
              <a:tr h="37084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Colour Index Name</a:t>
                      </a:r>
                      <a:endParaRPr lang="en-IN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en-IN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Acid Blue 113</a:t>
                      </a:r>
                      <a:endParaRPr lang="en-IN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 dirty="0">
                          <a:latin typeface="Times New Roman"/>
                          <a:ea typeface="Calibri"/>
                          <a:cs typeface="Times New Roman"/>
                        </a:rPr>
                        <a:t>Name of Product</a:t>
                      </a:r>
                      <a:endParaRPr lang="en-IN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en-IN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latin typeface="Times New Roman"/>
                          <a:ea typeface="Calibri"/>
                          <a:cs typeface="Times New Roman"/>
                        </a:rPr>
                        <a:t>Shidomill Navy Blue S5R</a:t>
                      </a:r>
                      <a:endParaRPr lang="en-IN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 dirty="0">
                          <a:latin typeface="Times New Roman"/>
                          <a:ea typeface="Calibri"/>
                          <a:cs typeface="Times New Roman"/>
                        </a:rPr>
                        <a:t>C. I. </a:t>
                      </a:r>
                      <a:r>
                        <a:rPr lang="en-GB" sz="2000" dirty="0" smtClean="0">
                          <a:latin typeface="Times New Roman"/>
                          <a:ea typeface="Calibri"/>
                          <a:cs typeface="Times New Roman"/>
                        </a:rPr>
                        <a:t>#</a:t>
                      </a:r>
                      <a:endParaRPr lang="en-IN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en-IN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latin typeface="Times New Roman"/>
                          <a:ea typeface="Calibri"/>
                          <a:cs typeface="Times New Roman"/>
                        </a:rPr>
                        <a:t>26360</a:t>
                      </a:r>
                      <a:endParaRPr lang="en-IN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>
                          <a:latin typeface="Times New Roman"/>
                          <a:ea typeface="Calibri"/>
                          <a:cs typeface="Times New Roman"/>
                        </a:rPr>
                        <a:t>Chemical Class</a:t>
                      </a:r>
                      <a:endParaRPr lang="en-IN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en-IN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latin typeface="Times New Roman"/>
                          <a:ea typeface="Calibri"/>
                          <a:cs typeface="Times New Roman"/>
                        </a:rPr>
                        <a:t>Disazo</a:t>
                      </a:r>
                      <a:endParaRPr lang="en-IN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>
                          <a:latin typeface="Times New Roman"/>
                          <a:ea typeface="Calibri"/>
                          <a:cs typeface="Times New Roman"/>
                        </a:rPr>
                        <a:t>CAS Number</a:t>
                      </a:r>
                      <a:endParaRPr lang="en-IN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en-IN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latin typeface="Times New Roman"/>
                          <a:ea typeface="Calibri"/>
                          <a:cs typeface="Times New Roman"/>
                        </a:rPr>
                        <a:t>3351-05-1</a:t>
                      </a:r>
                      <a:endParaRPr lang="en-IN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>
                          <a:latin typeface="Times New Roman"/>
                          <a:ea typeface="Calibri"/>
                          <a:cs typeface="Times New Roman"/>
                        </a:rPr>
                        <a:t>Physical Appearance</a:t>
                      </a:r>
                      <a:endParaRPr lang="en-IN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en-IN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latin typeface="Times New Roman"/>
                          <a:ea typeface="Calibri"/>
                          <a:cs typeface="Times New Roman"/>
                        </a:rPr>
                        <a:t>Dark Blue Powder</a:t>
                      </a:r>
                      <a:endParaRPr lang="en-IN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>
                          <a:latin typeface="Times New Roman"/>
                          <a:ea typeface="Calibri"/>
                          <a:cs typeface="Times New Roman"/>
                        </a:rPr>
                        <a:t>Solubility</a:t>
                      </a:r>
                      <a:endParaRPr lang="en-IN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en-IN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latin typeface="Times New Roman"/>
                          <a:ea typeface="Calibri"/>
                          <a:cs typeface="Times New Roman"/>
                        </a:rPr>
                        <a:t>7 SEC 60 GPL </a:t>
                      </a:r>
                      <a:endParaRPr lang="en-IN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>
                          <a:latin typeface="Times New Roman"/>
                          <a:ea typeface="Calibri"/>
                          <a:cs typeface="Times New Roman"/>
                        </a:rPr>
                        <a:t>Insolubles</a:t>
                      </a:r>
                      <a:endParaRPr lang="en-IN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en-IN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latin typeface="Times New Roman"/>
                          <a:ea typeface="Calibri"/>
                          <a:cs typeface="Times New Roman"/>
                        </a:rPr>
                        <a:t>0.06%</a:t>
                      </a:r>
                      <a:endParaRPr lang="en-IN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>
                          <a:latin typeface="Times New Roman"/>
                          <a:ea typeface="Calibri"/>
                          <a:cs typeface="Times New Roman"/>
                        </a:rPr>
                        <a:t>pH (1% soln)</a:t>
                      </a:r>
                      <a:endParaRPr lang="en-IN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en-IN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latin typeface="Times New Roman"/>
                          <a:ea typeface="Calibri"/>
                          <a:cs typeface="Times New Roman"/>
                        </a:rPr>
                        <a:t>7.39</a:t>
                      </a:r>
                      <a:endParaRPr lang="en-IN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>
                          <a:latin typeface="Times New Roman"/>
                          <a:ea typeface="Calibri"/>
                          <a:cs typeface="Times New Roman"/>
                        </a:rPr>
                        <a:t>Use</a:t>
                      </a:r>
                      <a:endParaRPr lang="en-IN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en-IN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latin typeface="Times New Roman"/>
                          <a:ea typeface="Calibri"/>
                          <a:cs typeface="Times New Roman"/>
                        </a:rPr>
                        <a:t>Wool, Silk, Nylon, Leather.</a:t>
                      </a:r>
                      <a:endParaRPr lang="en-IN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51DB9E2-B29C-45A7-BF72-022B0B5E31BE}"/>
              </a:ext>
            </a:extLst>
          </p:cNvPr>
          <p:cNvSpPr txBox="1"/>
          <p:nvPr/>
        </p:nvSpPr>
        <p:spPr>
          <a:xfrm>
            <a:off x="3977881" y="1707571"/>
            <a:ext cx="4236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Certificate of analysis</a:t>
            </a:r>
            <a:endParaRPr lang="en-I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7764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954CDE-43AE-48C0-A14F-C0648EB8C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059" y="0"/>
            <a:ext cx="10972800" cy="1143000"/>
          </a:xfrm>
        </p:spPr>
        <p:txBody>
          <a:bodyPr/>
          <a:lstStyle/>
          <a:p>
            <a:pPr algn="l"/>
            <a:r>
              <a:rPr lang="en-US" sz="4400" b="1" kern="12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SHIDIMO INTERAUX PVT. LTD.</a:t>
            </a:r>
            <a:endParaRPr lang="en-IN" dirty="0">
              <a:solidFill>
                <a:srgbClr val="FF0000"/>
              </a:solidFill>
              <a:latin typeface="Acto Medium" panose="02000603060000020004" pitchFamily="50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3"/>
          </p:nvPr>
        </p:nvGraphicFramePr>
        <p:xfrm>
          <a:off x="2551041" y="2520950"/>
          <a:ext cx="7089919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8974"/>
                <a:gridCol w="429491"/>
                <a:gridCol w="3671454"/>
              </a:tblGrid>
              <a:tr h="37084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Colour Index Name</a:t>
                      </a:r>
                      <a:endParaRPr lang="en-IN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en-IN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Acid Orange 116</a:t>
                      </a:r>
                      <a:endParaRPr lang="en-IN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Name of Product</a:t>
                      </a:r>
                      <a:endParaRPr lang="en-IN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en-IN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 err="1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Shidomill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Orange NR</a:t>
                      </a:r>
                      <a:endParaRPr lang="en-IN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C. I. </a:t>
                      </a:r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#</a:t>
                      </a:r>
                      <a:endParaRPr lang="en-IN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en-IN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en-IN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Chemical Class</a:t>
                      </a:r>
                      <a:endParaRPr lang="en-IN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en-IN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 err="1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Trisazo</a:t>
                      </a:r>
                      <a:endParaRPr lang="en-IN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CAS Number</a:t>
                      </a:r>
                      <a:endParaRPr lang="en-IN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en-IN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12220-10-9</a:t>
                      </a:r>
                      <a:endParaRPr lang="en-IN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Physical Appearance</a:t>
                      </a:r>
                      <a:endParaRPr lang="en-IN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en-IN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Dark Orange Powder</a:t>
                      </a:r>
                      <a:endParaRPr lang="en-IN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Solubility</a:t>
                      </a:r>
                      <a:endParaRPr lang="en-IN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en-IN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20 gpl@ 90</a:t>
                      </a:r>
                      <a:r>
                        <a:rPr lang="en-GB" sz="2000" baseline="300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o</a:t>
                      </a:r>
                      <a:r>
                        <a:rPr lang="en-GB" sz="20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endParaRPr lang="en-IN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Insolubles</a:t>
                      </a:r>
                      <a:endParaRPr lang="en-IN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en-IN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0.35 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en-IN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pH (1% soln)</a:t>
                      </a:r>
                      <a:endParaRPr lang="en-IN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en-IN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8.2</a:t>
                      </a:r>
                      <a:endParaRPr lang="en-IN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Use</a:t>
                      </a:r>
                      <a:endParaRPr lang="en-IN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en-IN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Nylon,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Silk, Leather &amp; Wool</a:t>
                      </a:r>
                      <a:endParaRPr lang="en-IN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51DB9E2-B29C-45A7-BF72-022B0B5E31BE}"/>
              </a:ext>
            </a:extLst>
          </p:cNvPr>
          <p:cNvSpPr txBox="1"/>
          <p:nvPr/>
        </p:nvSpPr>
        <p:spPr>
          <a:xfrm>
            <a:off x="3977881" y="1707571"/>
            <a:ext cx="4236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Certificate of analysis</a:t>
            </a:r>
            <a:endParaRPr lang="en-I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7764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DD80CD-3E10-4372-95E0-6D769D151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673" y="0"/>
            <a:ext cx="109728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b="1" kern="12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SHIDIMO INTERAUX PVT. LTD.</a:t>
            </a:r>
            <a:endParaRPr lang="en-IN" dirty="0">
              <a:solidFill>
                <a:srgbClr val="FF0000"/>
              </a:solidFill>
              <a:latin typeface="Acto Medium" panose="02000603060000020004" pitchFamily="5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429C1C1-F84F-4ECD-8F22-8F1338FAC6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08671" y="2775857"/>
            <a:ext cx="2334631" cy="3354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CF0F84B-720F-46F2-830B-D2EDBE20E8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027" y="2593910"/>
            <a:ext cx="2758446" cy="29504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4975C58-B9D3-46D8-B823-42A32A37B2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222663" y="3260672"/>
            <a:ext cx="1526557" cy="28695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0CDA669-86DD-4488-BFD4-4B3609C9E4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826" r="68653" b="35133"/>
          <a:stretch/>
        </p:blipFill>
        <p:spPr>
          <a:xfrm>
            <a:off x="4543483" y="1143000"/>
            <a:ext cx="1839138" cy="25259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D1C6DBF-B06C-474E-A758-E711A8A572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514" t="45814" r="35025"/>
          <a:stretch/>
        </p:blipFill>
        <p:spPr>
          <a:xfrm>
            <a:off x="6138944" y="1807229"/>
            <a:ext cx="2252025" cy="24033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FD5FF0A-49B5-499D-8ADE-F932F4C0F9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8367" b="37154"/>
          <a:stretch/>
        </p:blipFill>
        <p:spPr>
          <a:xfrm>
            <a:off x="5391195" y="3668939"/>
            <a:ext cx="1684027" cy="24119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5122D61-7A4B-4F40-9295-B25942756E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879" b="19689"/>
          <a:stretch/>
        </p:blipFill>
        <p:spPr>
          <a:xfrm>
            <a:off x="3331276" y="3141325"/>
            <a:ext cx="1965491" cy="259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728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954CDE-43AE-48C0-A14F-C0648EB8C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059" y="0"/>
            <a:ext cx="10972800" cy="1143000"/>
          </a:xfrm>
        </p:spPr>
        <p:txBody>
          <a:bodyPr/>
          <a:lstStyle/>
          <a:p>
            <a:pPr algn="l"/>
            <a:r>
              <a:rPr lang="en-IN" b="1" dirty="0">
                <a:solidFill>
                  <a:srgbClr val="FF0000"/>
                </a:solidFill>
              </a:rPr>
              <a:t>CSR CAMPAIGN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51DB9E2-B29C-45A7-BF72-022B0B5E31BE}"/>
              </a:ext>
            </a:extLst>
          </p:cNvPr>
          <p:cNvSpPr txBox="1"/>
          <p:nvPr/>
        </p:nvSpPr>
        <p:spPr>
          <a:xfrm>
            <a:off x="490059" y="1674209"/>
            <a:ext cx="4567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000" dirty="0">
                <a:solidFill>
                  <a:srgbClr val="F9EB83"/>
                </a:solidFill>
                <a:latin typeface="Acto Medium" panose="02000603060000020004" pitchFamily="50" charset="0"/>
              </a:rPr>
              <a:t>Swachha Surat</a:t>
            </a:r>
          </a:p>
          <a:p>
            <a:pPr algn="ctr"/>
            <a:r>
              <a:rPr lang="en-IN" sz="3000" dirty="0">
                <a:solidFill>
                  <a:srgbClr val="F9EB83"/>
                </a:solidFill>
                <a:latin typeface="Acto Medium" panose="02000603060000020004" pitchFamily="50" charset="0"/>
              </a:rPr>
              <a:t>Swachha </a:t>
            </a:r>
            <a:r>
              <a:rPr lang="en-IN" sz="3000" dirty="0" err="1">
                <a:solidFill>
                  <a:srgbClr val="F9EB83"/>
                </a:solidFill>
                <a:latin typeface="Acto Medium" panose="02000603060000020004" pitchFamily="50" charset="0"/>
              </a:rPr>
              <a:t>Tapi</a:t>
            </a:r>
            <a:endParaRPr lang="en-IN" sz="3000" dirty="0">
              <a:solidFill>
                <a:srgbClr val="F9EB8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4499231-CB8A-4736-97F9-C0885BA2D7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947" y="3132944"/>
            <a:ext cx="1991372" cy="2987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2B1E31F-09A8-4A20-8E49-1E5382F06B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2579" y="3132945"/>
            <a:ext cx="1991372" cy="29870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1F03924-4EF3-4524-9B9A-C5D8054C1572}"/>
              </a:ext>
            </a:extLst>
          </p:cNvPr>
          <p:cNvSpPr/>
          <p:nvPr/>
        </p:nvSpPr>
        <p:spPr>
          <a:xfrm>
            <a:off x="7983316" y="3228274"/>
            <a:ext cx="304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N" dirty="0">
                <a:solidFill>
                  <a:schemeClr val="bg1"/>
                </a:solidFill>
                <a:latin typeface="montserrat"/>
              </a:rPr>
              <a:t>Round Table India's project "Freedom Through Education" to educate underprivileged children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4966B79-A686-4C6E-BBED-661D7F299886}"/>
              </a:ext>
            </a:extLst>
          </p:cNvPr>
          <p:cNvSpPr txBox="1"/>
          <p:nvPr/>
        </p:nvSpPr>
        <p:spPr>
          <a:xfrm>
            <a:off x="6419464" y="1674210"/>
            <a:ext cx="4567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000" dirty="0">
                <a:solidFill>
                  <a:srgbClr val="F9EB83"/>
                </a:solidFill>
                <a:latin typeface="Acto Medium" panose="02000603060000020004" pitchFamily="50" charset="0"/>
              </a:rPr>
              <a:t>Freedom through education</a:t>
            </a:r>
            <a:endParaRPr lang="en-IN" sz="3000" dirty="0">
              <a:solidFill>
                <a:srgbClr val="F9EB83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D192643-3F65-45AD-969C-725F628FD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6788" y="3826812"/>
            <a:ext cx="4507963" cy="21998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30B3833-FBB0-4042-83EA-65948128A7CB}"/>
              </a:ext>
            </a:extLst>
          </p:cNvPr>
          <p:cNvSpPr/>
          <p:nvPr/>
        </p:nvSpPr>
        <p:spPr>
          <a:xfrm>
            <a:off x="6251510" y="3132944"/>
            <a:ext cx="4982547" cy="29870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40632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56FFFD-0A29-40B7-8793-98B71A3D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Acto Book" panose="02000503060000020004" pitchFamily="50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838662-A14F-4D8B-9AB4-3E5823C68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About Company </a:t>
            </a:r>
          </a:p>
          <a:p>
            <a:r>
              <a:rPr lang="en-IN" dirty="0"/>
              <a:t>Team</a:t>
            </a:r>
          </a:p>
          <a:p>
            <a:r>
              <a:rPr lang="en-IN" dirty="0"/>
              <a:t>Products</a:t>
            </a:r>
          </a:p>
          <a:p>
            <a:r>
              <a:rPr lang="en-IN" dirty="0"/>
              <a:t>Clientele</a:t>
            </a:r>
          </a:p>
          <a:p>
            <a:r>
              <a:rPr lang="en-IN" dirty="0"/>
              <a:t>Contact Information</a:t>
            </a:r>
          </a:p>
          <a:p>
            <a:endParaRPr lang="en-IN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79094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954CDE-43AE-48C0-A14F-C0648EB8C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059" y="0"/>
            <a:ext cx="10972800" cy="1143000"/>
          </a:xfrm>
        </p:spPr>
        <p:txBody>
          <a:bodyPr/>
          <a:lstStyle/>
          <a:p>
            <a:pPr algn="l"/>
            <a:r>
              <a:rPr lang="en-IN" b="1" dirty="0">
                <a:solidFill>
                  <a:srgbClr val="FF0000"/>
                </a:solidFill>
              </a:rPr>
              <a:t>DIGITAL PRESENCE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28E2F4-9027-42E0-9D2B-CB811CB900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4923" y="1876347"/>
            <a:ext cx="11967077" cy="4067277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http://www.shidimo.com </a:t>
            </a:r>
            <a:endParaRPr lang="en-IN" sz="36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3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http://swachha.in/</a:t>
            </a:r>
          </a:p>
          <a:p>
            <a:r>
              <a:rPr lang="en-IN" sz="3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https://www.facebook.com/SwachhaDetergentPowder/</a:t>
            </a:r>
          </a:p>
          <a:p>
            <a:r>
              <a:rPr lang="en-US" sz="3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Skype: </a:t>
            </a:r>
            <a:r>
              <a:rPr lang="en-US" sz="36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vaishalsk</a:t>
            </a:r>
            <a:endParaRPr lang="en-US" sz="36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Whatsapp</a:t>
            </a:r>
            <a:r>
              <a:rPr lang="en-US" sz="3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: +919879759686 / +</a:t>
            </a:r>
            <a:r>
              <a:rPr lang="en-US" sz="3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919879749686</a:t>
            </a:r>
          </a:p>
          <a:p>
            <a:r>
              <a:rPr lang="en-US" sz="36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Wechat</a:t>
            </a:r>
            <a:r>
              <a:rPr lang="en-US" sz="3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vaishalsk</a:t>
            </a:r>
            <a:endParaRPr lang="en-US" sz="36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Email: vaishal@shidimo.com / naitam@shidimo.com</a:t>
            </a:r>
            <a:endParaRPr lang="en-IN" sz="36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0205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56" y="0"/>
            <a:ext cx="10396882" cy="1151965"/>
          </a:xfrm>
        </p:spPr>
        <p:txBody>
          <a:bodyPr/>
          <a:lstStyle/>
          <a:p>
            <a:pPr algn="l"/>
            <a:r>
              <a:rPr lang="en-IN" dirty="0">
                <a:solidFill>
                  <a:schemeClr val="bg1"/>
                </a:solidFill>
                <a:latin typeface="Acto Medium" panose="02000603060000020004" pitchFamily="50" charset="0"/>
              </a:rPr>
              <a:t>ABOUT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11156" y="1237957"/>
            <a:ext cx="10278914" cy="5219114"/>
          </a:xfrm>
        </p:spPr>
        <p:txBody>
          <a:bodyPr>
            <a:normAutofit lnSpcReduction="10000"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Chromill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Colour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Industries (1979)</a:t>
            </a:r>
          </a:p>
          <a:p>
            <a:pPr lvl="1"/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Acid Dyes</a:t>
            </a:r>
          </a:p>
          <a:p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Chromazo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(1980)</a:t>
            </a:r>
          </a:p>
          <a:p>
            <a:pPr lvl="1"/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Acid Dyes</a:t>
            </a:r>
          </a:p>
          <a:p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Shidimo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Interaux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Pvt. Ltd. (1983)</a:t>
            </a:r>
          </a:p>
          <a:p>
            <a:pPr lvl="1"/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Dye Intermediates</a:t>
            </a:r>
          </a:p>
          <a:p>
            <a:pPr lvl="1"/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Antistatic Oil</a:t>
            </a:r>
          </a:p>
          <a:p>
            <a:pPr lvl="1"/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Textile Chemicals</a:t>
            </a:r>
            <a:endParaRPr lang="en-IN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4005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56" y="0"/>
            <a:ext cx="10396882" cy="1151965"/>
          </a:xfrm>
        </p:spPr>
        <p:txBody>
          <a:bodyPr/>
          <a:lstStyle/>
          <a:p>
            <a:pPr algn="l"/>
            <a:r>
              <a:rPr lang="en-IN" dirty="0">
                <a:solidFill>
                  <a:schemeClr val="bg1"/>
                </a:solidFill>
                <a:latin typeface="Acto Medium" panose="02000603060000020004" pitchFamily="50" charset="0"/>
              </a:rPr>
              <a:t>ABOUT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11156" y="1237957"/>
            <a:ext cx="10278914" cy="5219114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Product List</a:t>
            </a:r>
          </a:p>
          <a:p>
            <a:pPr lvl="1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Acid Dyes</a:t>
            </a:r>
          </a:p>
          <a:p>
            <a:pPr lvl="1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Acid Milling Dyes</a:t>
            </a:r>
          </a:p>
          <a:p>
            <a:pPr lvl="1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Metal Complex Dyes</a:t>
            </a:r>
          </a:p>
          <a:p>
            <a:pPr lvl="1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Direct Dyes</a:t>
            </a:r>
          </a:p>
          <a:p>
            <a:pPr lvl="1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Solvent Dyes</a:t>
            </a:r>
          </a:p>
          <a:p>
            <a:pPr lvl="1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Fluorescent Pigments</a:t>
            </a:r>
          </a:p>
          <a:p>
            <a:pPr lvl="1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Textile Chemicals</a:t>
            </a:r>
          </a:p>
          <a:p>
            <a:pPr lvl="1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Antistatic Oil</a:t>
            </a:r>
          </a:p>
          <a:p>
            <a:pPr lvl="1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Detergent Powder</a:t>
            </a:r>
            <a:endParaRPr lang="en-I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4005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-63500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213" y="236053"/>
            <a:ext cx="10972800" cy="610820"/>
          </a:xfrm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  <a:latin typeface="Acto Medium" panose="02000603060000020004" pitchFamily="50" charset="0"/>
              </a:rPr>
              <a:t>ABOUT US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 fontScale="92500" lnSpcReduction="20000"/>
          </a:bodyPr>
          <a:lstStyle/>
          <a:p>
            <a:r>
              <a:rPr lang="en-US" sz="2800" b="1" dirty="0" smtClean="0"/>
              <a:t>Manufacturing: 1979</a:t>
            </a:r>
          </a:p>
          <a:p>
            <a:pPr lvl="1"/>
            <a:r>
              <a:rPr lang="en-US" sz="2800" b="1" dirty="0" err="1" smtClean="0"/>
              <a:t>Surat</a:t>
            </a:r>
            <a:r>
              <a:rPr lang="en-US" sz="2800" b="1" dirty="0" smtClean="0"/>
              <a:t> Market</a:t>
            </a:r>
          </a:p>
          <a:p>
            <a:pPr lvl="1"/>
            <a:r>
              <a:rPr lang="en-US" sz="2800" b="1" dirty="0" smtClean="0"/>
              <a:t>Domestic Market</a:t>
            </a:r>
          </a:p>
          <a:p>
            <a:pPr lvl="2"/>
            <a:r>
              <a:rPr lang="en-US" sz="2800" b="1" dirty="0" smtClean="0"/>
              <a:t>Agra, Kanpur, </a:t>
            </a:r>
            <a:r>
              <a:rPr lang="en-US" sz="2800" b="1" dirty="0" err="1" smtClean="0"/>
              <a:t>Kolkatta</a:t>
            </a:r>
            <a:r>
              <a:rPr lang="en-US" sz="2800" b="1" dirty="0" smtClean="0"/>
              <a:t> (Leather, Wool)</a:t>
            </a:r>
          </a:p>
          <a:p>
            <a:pPr lvl="2"/>
            <a:r>
              <a:rPr lang="en-US" sz="2800" b="1" dirty="0" err="1" smtClean="0"/>
              <a:t>Panipat</a:t>
            </a:r>
            <a:r>
              <a:rPr lang="en-US" sz="2800" b="1" dirty="0" smtClean="0"/>
              <a:t>, Amritsar, Delhi (Wool, Nylon)</a:t>
            </a:r>
          </a:p>
          <a:p>
            <a:pPr lvl="2"/>
            <a:r>
              <a:rPr lang="en-US" sz="2800" b="1" dirty="0" smtClean="0"/>
              <a:t>Bangalore (Silk)</a:t>
            </a:r>
          </a:p>
          <a:p>
            <a:pPr lvl="2"/>
            <a:r>
              <a:rPr lang="en-US" sz="2800" b="1" dirty="0" smtClean="0"/>
              <a:t>Chennai (Leather)</a:t>
            </a:r>
          </a:p>
          <a:p>
            <a:pPr lvl="1"/>
            <a:r>
              <a:rPr lang="en-US" sz="2800" b="1" dirty="0" smtClean="0"/>
              <a:t>Distributors (1983 -  )</a:t>
            </a:r>
          </a:p>
          <a:p>
            <a:pPr lvl="2"/>
            <a:r>
              <a:rPr lang="en-US" sz="2800" b="1" dirty="0" smtClean="0"/>
              <a:t>Kanpur, Chennai, Bangalore</a:t>
            </a:r>
            <a:endParaRPr lang="en-IN" sz="2800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807" y="1337202"/>
            <a:ext cx="10972800" cy="391880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Exports (1989)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485" y="250121"/>
            <a:ext cx="10972800" cy="610820"/>
          </a:xfrm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  <a:latin typeface="Acto Medium" panose="02000603060000020004" pitchFamily="50" charset="0"/>
              </a:rPr>
              <a:t>ABOUT US</a:t>
            </a:r>
            <a:endParaRPr lang="en-IN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190723" y="1928802"/>
          <a:ext cx="8128000" cy="435771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726286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chemeClr val="bg1"/>
                          </a:solidFill>
                        </a:rPr>
                        <a:t>U. K.</a:t>
                      </a:r>
                      <a:endParaRPr lang="en-IN" sz="3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chemeClr val="bg1"/>
                          </a:solidFill>
                        </a:rPr>
                        <a:t>Spain</a:t>
                      </a:r>
                      <a:endParaRPr lang="en-IN" sz="3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26286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chemeClr val="bg1"/>
                          </a:solidFill>
                        </a:rPr>
                        <a:t>Netherlands</a:t>
                      </a:r>
                      <a:endParaRPr lang="en-IN" sz="3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chemeClr val="bg1"/>
                          </a:solidFill>
                        </a:rPr>
                        <a:t>Italy</a:t>
                      </a:r>
                      <a:endParaRPr lang="en-IN" sz="3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26286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chemeClr val="bg1"/>
                          </a:solidFill>
                        </a:rPr>
                        <a:t>Taiwan</a:t>
                      </a:r>
                      <a:endParaRPr lang="en-IN" sz="3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chemeClr val="bg1"/>
                          </a:solidFill>
                        </a:rPr>
                        <a:t>Korea</a:t>
                      </a:r>
                      <a:endParaRPr lang="en-IN" sz="3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26286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chemeClr val="bg1"/>
                          </a:solidFill>
                        </a:rPr>
                        <a:t>U. S. A.</a:t>
                      </a:r>
                      <a:endParaRPr lang="en-IN" sz="3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chemeClr val="bg1"/>
                          </a:solidFill>
                        </a:rPr>
                        <a:t>Canada</a:t>
                      </a:r>
                      <a:endParaRPr lang="en-IN" sz="3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26286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chemeClr val="bg1"/>
                          </a:solidFill>
                        </a:rPr>
                        <a:t>Germany</a:t>
                      </a:r>
                      <a:endParaRPr lang="en-IN" sz="3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chemeClr val="bg1"/>
                          </a:solidFill>
                        </a:rPr>
                        <a:t>Argentina</a:t>
                      </a:r>
                      <a:endParaRPr lang="en-IN" sz="3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26286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chemeClr val="bg1"/>
                          </a:solidFill>
                        </a:rPr>
                        <a:t>Japan</a:t>
                      </a:r>
                      <a:endParaRPr lang="en-IN" sz="3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chemeClr val="bg1"/>
                          </a:solidFill>
                        </a:rPr>
                        <a:t>Haiti</a:t>
                      </a:r>
                      <a:endParaRPr lang="en-IN" sz="3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66020"/>
            <a:ext cx="11582400" cy="4525963"/>
          </a:xfrm>
        </p:spPr>
        <p:txBody>
          <a:bodyPr anchor="ctr">
            <a:noAutofit/>
          </a:bodyPr>
          <a:lstStyle/>
          <a:p>
            <a:r>
              <a:rPr lang="en-US" sz="4800" b="1" dirty="0" smtClean="0"/>
              <a:t>Today</a:t>
            </a:r>
          </a:p>
          <a:p>
            <a:pPr lvl="1">
              <a:buFont typeface="Wingdings" pitchFamily="2" charset="2"/>
              <a:buChar char="Ø"/>
            </a:pPr>
            <a:r>
              <a:rPr lang="en-US" sz="4800" b="1" dirty="0" smtClean="0"/>
              <a:t>65 – 80% Exports</a:t>
            </a:r>
          </a:p>
          <a:p>
            <a:pPr lvl="1">
              <a:buFont typeface="Wingdings" pitchFamily="2" charset="2"/>
              <a:buChar char="Ø"/>
            </a:pPr>
            <a:r>
              <a:rPr lang="en-US" sz="4800" b="1" dirty="0" smtClean="0"/>
              <a:t>Detergent Exports &lt;10%</a:t>
            </a:r>
          </a:p>
          <a:p>
            <a:pPr lvl="1">
              <a:buFont typeface="Wingdings" pitchFamily="2" charset="2"/>
              <a:buChar char="Ø"/>
            </a:pPr>
            <a:r>
              <a:rPr lang="en-US" sz="4800" b="1" dirty="0" smtClean="0"/>
              <a:t>Target of Detergent Exports &gt;35% : 2 years</a:t>
            </a:r>
            <a:endParaRPr lang="en-IN" sz="4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7" y="207917"/>
            <a:ext cx="10972800" cy="610820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solidFill>
                  <a:schemeClr val="bg1"/>
                </a:solidFill>
                <a:latin typeface="Acto Medium" panose="02000603060000020004" pitchFamily="50" charset="0"/>
              </a:rPr>
              <a:t>ABOUT US</a:t>
            </a:r>
            <a:endParaRPr lang="en-IN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954CDE-43AE-48C0-A14F-C0648EB8C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059" y="0"/>
            <a:ext cx="10972800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C00000"/>
                </a:solidFill>
                <a:latin typeface="Acto Medium" panose="02000603060000020004" pitchFamily="50" charset="0"/>
              </a:rPr>
              <a:t>SHIDIMO INTERAUX PVT. LTD.</a:t>
            </a:r>
            <a:endParaRPr lang="en-IN" b="1" dirty="0">
              <a:solidFill>
                <a:srgbClr val="C00000"/>
              </a:solidFill>
              <a:latin typeface="Acto Medium" panose="02000603060000020004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28E2F4-9027-42E0-9D2B-CB811CB900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147" y="2557918"/>
            <a:ext cx="4931229" cy="3311189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I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Chemical engineers</a:t>
            </a:r>
          </a:p>
          <a:p>
            <a:r>
              <a:rPr lang="en-I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Chemical analysts</a:t>
            </a:r>
          </a:p>
          <a:p>
            <a:r>
              <a:rPr lang="en-I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Skilled &amp; semi-skilled </a:t>
            </a:r>
            <a:r>
              <a:rPr lang="en-I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professionals</a:t>
            </a:r>
            <a:endParaRPr lang="en-I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Sales </a:t>
            </a:r>
            <a:r>
              <a:rPr lang="en-I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marketing professionals</a:t>
            </a:r>
          </a:p>
          <a:p>
            <a:pPr marL="0" indent="0">
              <a:buNone/>
            </a:pPr>
            <a:endParaRPr lang="en-I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51DB9E2-B29C-45A7-BF72-022B0B5E31BE}"/>
              </a:ext>
            </a:extLst>
          </p:cNvPr>
          <p:cNvSpPr txBox="1"/>
          <p:nvPr/>
        </p:nvSpPr>
        <p:spPr>
          <a:xfrm>
            <a:off x="779107" y="1707571"/>
            <a:ext cx="14653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TEAM</a:t>
            </a:r>
            <a:endParaRPr lang="en-IN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D8E75E5-FD6C-4C70-9535-062FE94AA0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316"/>
          <a:stretch/>
        </p:blipFill>
        <p:spPr>
          <a:xfrm>
            <a:off x="5821526" y="2026410"/>
            <a:ext cx="5889171" cy="3023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6776DED-2378-4C94-B44A-22A29107C6B0}"/>
              </a:ext>
            </a:extLst>
          </p:cNvPr>
          <p:cNvSpPr txBox="1"/>
          <p:nvPr/>
        </p:nvSpPr>
        <p:spPr>
          <a:xfrm>
            <a:off x="7413171" y="5509950"/>
            <a:ext cx="44644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500" dirty="0">
                <a:solidFill>
                  <a:schemeClr val="bg1"/>
                </a:solidFill>
                <a:latin typeface="Acto Medium" panose="02000603060000020004" pitchFamily="50" charset="0"/>
              </a:rPr>
              <a:t>DIRECTORS</a:t>
            </a:r>
            <a:endParaRPr lang="en-IN" sz="15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4B98A2B-AE93-4E12-AEAC-1F375C6277D8}"/>
              </a:ext>
            </a:extLst>
          </p:cNvPr>
          <p:cNvSpPr txBox="1"/>
          <p:nvPr/>
        </p:nvSpPr>
        <p:spPr>
          <a:xfrm>
            <a:off x="5570376" y="5180485"/>
            <a:ext cx="6391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100" dirty="0" err="1">
                <a:solidFill>
                  <a:schemeClr val="bg1"/>
                </a:solidFill>
                <a:latin typeface="Acto Medium" panose="02000603060000020004" pitchFamily="50" charset="0"/>
              </a:rPr>
              <a:t>LeftToRight</a:t>
            </a:r>
            <a:r>
              <a:rPr lang="en-IN" sz="1500" dirty="0">
                <a:solidFill>
                  <a:schemeClr val="bg1"/>
                </a:solidFill>
                <a:latin typeface="Acto Medium" panose="02000603060000020004" pitchFamily="50" charset="0"/>
              </a:rPr>
              <a:t>:  </a:t>
            </a:r>
            <a:r>
              <a:rPr lang="en-IN" sz="2000" dirty="0" err="1">
                <a:solidFill>
                  <a:schemeClr val="bg1"/>
                </a:solidFill>
                <a:latin typeface="Acto Medium" panose="02000603060000020004" pitchFamily="50" charset="0"/>
              </a:rPr>
              <a:t>Vaishal</a:t>
            </a:r>
            <a:r>
              <a:rPr lang="en-IN" sz="2000" dirty="0">
                <a:solidFill>
                  <a:schemeClr val="bg1"/>
                </a:solidFill>
                <a:latin typeface="Acto Medium" panose="02000603060000020004" pitchFamily="50" charset="0"/>
              </a:rPr>
              <a:t> Kapadia, Shirish Kapadia, </a:t>
            </a:r>
            <a:r>
              <a:rPr lang="en-IN" sz="2000" dirty="0" err="1">
                <a:solidFill>
                  <a:schemeClr val="bg1"/>
                </a:solidFill>
                <a:latin typeface="Acto Medium" panose="02000603060000020004" pitchFamily="50" charset="0"/>
              </a:rPr>
              <a:t>Naitam</a:t>
            </a:r>
            <a:r>
              <a:rPr lang="en-IN" sz="2000" dirty="0">
                <a:solidFill>
                  <a:schemeClr val="bg1"/>
                </a:solidFill>
                <a:latin typeface="Acto Medium" panose="02000603060000020004" pitchFamily="50" charset="0"/>
              </a:rPr>
              <a:t> Kapadia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xmlns="" val="1101915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954CDE-43AE-48C0-A14F-C0648EB8C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059" y="0"/>
            <a:ext cx="10972800" cy="1143000"/>
          </a:xfrm>
        </p:spPr>
        <p:txBody>
          <a:bodyPr/>
          <a:lstStyle/>
          <a:p>
            <a:pPr algn="l"/>
            <a:r>
              <a:rPr lang="en-IN" dirty="0">
                <a:solidFill>
                  <a:schemeClr val="bg1"/>
                </a:solidFill>
                <a:latin typeface="Acto Medium" panose="02000603060000020004" pitchFamily="50" charset="0"/>
              </a:rPr>
              <a:t>SWACHHA DETERGENT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28E2F4-9027-42E0-9D2B-CB811CB900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9106" y="2520596"/>
            <a:ext cx="10394707" cy="331118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IN" sz="2000" dirty="0">
                <a:solidFill>
                  <a:schemeClr val="bg1"/>
                </a:solidFill>
                <a:latin typeface="Acto Light" panose="02000503060000020004" pitchFamily="50" charset="0"/>
              </a:rPr>
              <a:t>Launched Swachha detergent powder in </a:t>
            </a:r>
            <a:r>
              <a:rPr lang="en-IN" sz="2000" dirty="0">
                <a:solidFill>
                  <a:srgbClr val="F9EB83"/>
                </a:solidFill>
                <a:latin typeface="Acto Light" panose="02000503060000020004" pitchFamily="50" charset="0"/>
              </a:rPr>
              <a:t>2012 in Surat</a:t>
            </a:r>
            <a:r>
              <a:rPr lang="en-IN" sz="2000" dirty="0">
                <a:solidFill>
                  <a:schemeClr val="bg1"/>
                </a:solidFill>
                <a:latin typeface="Acto Light" panose="02000503060000020004" pitchFamily="50" charset="0"/>
              </a:rPr>
              <a:t>, in two variants</a:t>
            </a:r>
          </a:p>
          <a:p>
            <a:pPr lvl="1"/>
            <a:r>
              <a:rPr lang="en-IN" sz="2000" dirty="0">
                <a:solidFill>
                  <a:srgbClr val="F9EB83"/>
                </a:solidFill>
                <a:latin typeface="Acto Light" panose="02000503060000020004" pitchFamily="50" charset="0"/>
              </a:rPr>
              <a:t>Swachha detergent powder </a:t>
            </a:r>
            <a:r>
              <a:rPr lang="en-IN" sz="2000" dirty="0">
                <a:solidFill>
                  <a:schemeClr val="bg1"/>
                </a:solidFill>
                <a:latin typeface="Acto Light" panose="02000503060000020004" pitchFamily="50" charset="0"/>
              </a:rPr>
              <a:t>(MRP Rs. 43\-)</a:t>
            </a:r>
          </a:p>
          <a:p>
            <a:pPr lvl="1"/>
            <a:r>
              <a:rPr lang="en-IN" sz="2000" dirty="0">
                <a:solidFill>
                  <a:srgbClr val="F9EB83"/>
                </a:solidFill>
                <a:latin typeface="Acto Light" panose="02000503060000020004" pitchFamily="50" charset="0"/>
              </a:rPr>
              <a:t>Swachha Super detergent powder </a:t>
            </a:r>
            <a:r>
              <a:rPr lang="en-IN" sz="2000" dirty="0">
                <a:solidFill>
                  <a:schemeClr val="bg1"/>
                </a:solidFill>
                <a:latin typeface="Acto Light" panose="02000503060000020004" pitchFamily="50" charset="0"/>
              </a:rPr>
              <a:t>(MRP Rs. 70/-)</a:t>
            </a:r>
          </a:p>
          <a:p>
            <a:r>
              <a:rPr lang="en-IN" sz="2000" dirty="0">
                <a:solidFill>
                  <a:schemeClr val="bg1"/>
                </a:solidFill>
                <a:latin typeface="Acto Light" panose="02000503060000020004" pitchFamily="50" charset="0"/>
              </a:rPr>
              <a:t>Started exports with a 40’ </a:t>
            </a:r>
            <a:r>
              <a:rPr lang="en-IN" sz="2000" dirty="0" err="1">
                <a:solidFill>
                  <a:schemeClr val="bg1"/>
                </a:solidFill>
                <a:latin typeface="Acto Light" panose="02000503060000020004" pitchFamily="50" charset="0"/>
              </a:rPr>
              <a:t>fcl</a:t>
            </a:r>
            <a:r>
              <a:rPr lang="en-IN" sz="2000" dirty="0">
                <a:solidFill>
                  <a:schemeClr val="bg1"/>
                </a:solidFill>
                <a:latin typeface="Acto Light" panose="02000503060000020004" pitchFamily="50" charset="0"/>
              </a:rPr>
              <a:t> to Haiti</a:t>
            </a:r>
          </a:p>
          <a:p>
            <a:r>
              <a:rPr lang="en-IN" sz="2000" dirty="0">
                <a:solidFill>
                  <a:schemeClr val="bg1"/>
                </a:solidFill>
                <a:latin typeface="Acto Light" panose="02000503060000020004" pitchFamily="50" charset="0"/>
              </a:rPr>
              <a:t>Starting exports to Africa in the coming quarter.</a:t>
            </a:r>
          </a:p>
          <a:p>
            <a:r>
              <a:rPr lang="en-IN" sz="2000" dirty="0">
                <a:solidFill>
                  <a:schemeClr val="bg1"/>
                </a:solidFill>
                <a:latin typeface="Acto Light" panose="02000503060000020004" pitchFamily="50" charset="0"/>
              </a:rPr>
              <a:t>Launched new variants </a:t>
            </a:r>
            <a:r>
              <a:rPr lang="en-IN" sz="2000" b="1" dirty="0">
                <a:solidFill>
                  <a:srgbClr val="F9EB83"/>
                </a:solidFill>
                <a:latin typeface="Acto Light" panose="02000503060000020004" pitchFamily="50" charset="0"/>
              </a:rPr>
              <a:t>Swachha Activ+ &amp; Swachha </a:t>
            </a:r>
            <a:r>
              <a:rPr lang="en-IN" sz="2000" b="1" dirty="0" err="1">
                <a:solidFill>
                  <a:srgbClr val="F9EB83"/>
                </a:solidFill>
                <a:latin typeface="Acto Light" panose="02000503060000020004" pitchFamily="50" charset="0"/>
              </a:rPr>
              <a:t>Ecomatic</a:t>
            </a:r>
            <a:r>
              <a:rPr lang="en-IN" sz="2000" dirty="0">
                <a:solidFill>
                  <a:srgbClr val="F9EB83"/>
                </a:solidFill>
                <a:latin typeface="Acto Light" panose="02000503060000020004" pitchFamily="50" charset="0"/>
              </a:rPr>
              <a:t> </a:t>
            </a:r>
            <a:r>
              <a:rPr lang="en-IN" sz="2000" dirty="0">
                <a:solidFill>
                  <a:schemeClr val="bg1"/>
                </a:solidFill>
                <a:latin typeface="Acto Light" panose="02000503060000020004" pitchFamily="50" charset="0"/>
              </a:rPr>
              <a:t>detergent powder for top load machines in August 2017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51DB9E2-B29C-45A7-BF72-022B0B5E31BE}"/>
              </a:ext>
            </a:extLst>
          </p:cNvPr>
          <p:cNvSpPr txBox="1"/>
          <p:nvPr/>
        </p:nvSpPr>
        <p:spPr>
          <a:xfrm>
            <a:off x="779106" y="1707571"/>
            <a:ext cx="682067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500" dirty="0">
                <a:solidFill>
                  <a:schemeClr val="bg1"/>
                </a:solidFill>
                <a:latin typeface="Acto Medium" panose="02000603060000020004" pitchFamily="50" charset="0"/>
              </a:rPr>
              <a:t>PRODUCTS</a:t>
            </a:r>
            <a:endParaRPr lang="en-IN" sz="2500" dirty="0"/>
          </a:p>
        </p:txBody>
      </p:sp>
    </p:spTree>
    <p:extLst>
      <p:ext uri="{BB962C8B-B14F-4D97-AF65-F5344CB8AC3E}">
        <p14:creationId xmlns:p14="http://schemas.microsoft.com/office/powerpoint/2010/main" xmlns="" val="682440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051">
  <a:themeElements>
    <a:clrScheme name="Custom 2">
      <a:dk1>
        <a:sysClr val="windowText" lastClr="000000"/>
      </a:dk1>
      <a:lt1>
        <a:srgbClr val="FFFFFF"/>
      </a:lt1>
      <a:dk2>
        <a:srgbClr val="0155A1"/>
      </a:dk2>
      <a:lt2>
        <a:srgbClr val="FFFFFF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Bodoni Bd BT"/>
        <a:ea typeface=""/>
        <a:cs typeface=""/>
      </a:majorFont>
      <a:minorFont>
        <a:latin typeface="Georgia"/>
        <a:ea typeface=""/>
        <a:cs typeface=""/>
      </a:minorFont>
    </a:fontScheme>
    <a:fmtScheme name="Glow Edg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2">
    <a:dk1>
      <a:sysClr val="windowText" lastClr="000000"/>
    </a:dk1>
    <a:lt1>
      <a:srgbClr val="FFFFFF"/>
    </a:lt1>
    <a:dk2>
      <a:srgbClr val="0155A1"/>
    </a:dk2>
    <a:lt2>
      <a:srgbClr val="FFFFFF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830</TotalTime>
  <Words>590</Words>
  <Application>Microsoft Office PowerPoint</Application>
  <PresentationFormat>Custom</PresentationFormat>
  <Paragraphs>182</Paragraphs>
  <Slides>20</Slides>
  <Notes>3</Notes>
  <HiddenSlides>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3051</vt:lpstr>
      <vt:lpstr>CorelDRAW</vt:lpstr>
      <vt:lpstr>Slide 1</vt:lpstr>
      <vt:lpstr>Agenda</vt:lpstr>
      <vt:lpstr>ABOUT US</vt:lpstr>
      <vt:lpstr>ABOUT US</vt:lpstr>
      <vt:lpstr>ABOUT US</vt:lpstr>
      <vt:lpstr>ABOUT US</vt:lpstr>
      <vt:lpstr>ABOUT US</vt:lpstr>
      <vt:lpstr>SHIDIMO INTERAUX PVT. LTD.</vt:lpstr>
      <vt:lpstr>SWACHHA DETERGENT </vt:lpstr>
      <vt:lpstr>SHIDIMO INTERAUX PVT. LTD.</vt:lpstr>
      <vt:lpstr>Slide 11</vt:lpstr>
      <vt:lpstr>Slide 12</vt:lpstr>
      <vt:lpstr>Slide 13</vt:lpstr>
      <vt:lpstr>Slide 14</vt:lpstr>
      <vt:lpstr>SHIDIMO INTERAUX PVT. LTD.</vt:lpstr>
      <vt:lpstr>SHIDIMO INTERAUX PVT. LTD.</vt:lpstr>
      <vt:lpstr>SHIDIMO INTERAUX PVT. LTD.</vt:lpstr>
      <vt:lpstr>SHIDIMO INTERAUX PVT. LTD.</vt:lpstr>
      <vt:lpstr>CSR CAMPAIGN</vt:lpstr>
      <vt:lpstr>DIGITAL PRESENCE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76</cp:revision>
  <dcterms:created xsi:type="dcterms:W3CDTF">2016-09-26T14:08:55Z</dcterms:created>
  <dcterms:modified xsi:type="dcterms:W3CDTF">2019-01-19T10:35:58Z</dcterms:modified>
</cp:coreProperties>
</file>